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  <p:sldMasterId id="2147483772" r:id="rId2"/>
    <p:sldMasterId id="2147483784" r:id="rId3"/>
    <p:sldMasterId id="2147483787" r:id="rId4"/>
    <p:sldMasterId id="2147483789" r:id="rId5"/>
  </p:sldMasterIdLst>
  <p:sldIdLst>
    <p:sldId id="264" r:id="rId6"/>
    <p:sldId id="265" r:id="rId7"/>
    <p:sldId id="266" r:id="rId8"/>
    <p:sldId id="268" r:id="rId9"/>
    <p:sldId id="269" r:id="rId10"/>
    <p:sldId id="273" r:id="rId11"/>
    <p:sldId id="270" r:id="rId12"/>
    <p:sldId id="271" r:id="rId13"/>
    <p:sldId id="272" r:id="rId14"/>
    <p:sldId id="274" r:id="rId15"/>
    <p:sldId id="275" r:id="rId16"/>
    <p:sldId id="276" r:id="rId17"/>
    <p:sldId id="267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62" autoAdjust="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216" y="1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HPC Market Size ($</a:t>
            </a:r>
            <a:r>
              <a:rPr lang="en-US" baseline="0" dirty="0"/>
              <a:t> billion)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6.5226253567060742E-3"/>
                  <c:y val="2.02446198328728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318-4087-A2F7-A4549781348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HPC Market Size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32.11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18-4087-A2F7-A4549781348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HPC Market Size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44.98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318-4087-A2F7-A454978134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09720704"/>
        <c:axId val="609723000"/>
      </c:barChart>
      <c:catAx>
        <c:axId val="609720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723000"/>
        <c:crosses val="autoZero"/>
        <c:auto val="1"/>
        <c:lblAlgn val="ctr"/>
        <c:lblOffset val="100"/>
        <c:noMultiLvlLbl val="0"/>
      </c:catAx>
      <c:valAx>
        <c:axId val="609723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720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HPC Market Size ($</a:t>
            </a:r>
            <a:r>
              <a:rPr lang="en-US" baseline="0" dirty="0"/>
              <a:t> billion)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6.5226253567060742E-3"/>
                  <c:y val="2.02446198328728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318-4087-A2F7-A4549781348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HPC Market Size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32.11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18-4087-A2F7-A4549781348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HPC Market Size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44.98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318-4087-A2F7-A454978134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09720704"/>
        <c:axId val="609723000"/>
      </c:barChart>
      <c:catAx>
        <c:axId val="609720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723000"/>
        <c:crosses val="autoZero"/>
        <c:auto val="1"/>
        <c:lblAlgn val="ctr"/>
        <c:lblOffset val="100"/>
        <c:noMultiLvlLbl val="0"/>
      </c:catAx>
      <c:valAx>
        <c:axId val="609723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720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0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TUS SEAL.eps"/>
          <p:cNvPicPr>
            <a:picLocks noChangeAspect="1"/>
          </p:cNvPicPr>
          <p:nvPr userDrawn="1"/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098" y="1249218"/>
            <a:ext cx="3592176" cy="35921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985212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914043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3549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5581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08228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985212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914043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4" name="Picture 3" descr="TTUS SEAL Bline.eps"/>
          <p:cNvPicPr>
            <a:picLocks noChangeAspect="1"/>
          </p:cNvPicPr>
          <p:nvPr userDrawn="1"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098" y="1249218"/>
            <a:ext cx="3592176" cy="359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549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8799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742405"/>
            <a:ext cx="7772400" cy="1406261"/>
          </a:xfrm>
        </p:spPr>
        <p:txBody>
          <a:bodyPr anchor="t"/>
          <a:lstStyle>
            <a:lvl1pPr algn="l">
              <a:defRPr sz="4000" b="1" cap="all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616869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2444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8542" y="1200150"/>
            <a:ext cx="3817257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3817257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78480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542" y="1123758"/>
            <a:ext cx="3818845" cy="7160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42" y="1839768"/>
            <a:ext cx="381884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23758"/>
            <a:ext cx="3820432" cy="7160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39768"/>
            <a:ext cx="3820432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3778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08140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9958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7842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9127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285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87998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4752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55816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08228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149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0273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33765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1979" y="2173245"/>
            <a:ext cx="6400800" cy="13144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7990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113" y="2049678"/>
            <a:ext cx="6400800" cy="13144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973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742405"/>
            <a:ext cx="7772400" cy="1406261"/>
          </a:xfrm>
        </p:spPr>
        <p:txBody>
          <a:bodyPr anchor="t"/>
          <a:lstStyle>
            <a:lvl1pPr algn="l">
              <a:defRPr sz="4000" b="1" cap="all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616869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24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8542" y="1200150"/>
            <a:ext cx="3817257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3817257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7848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542" y="1123758"/>
            <a:ext cx="3818845" cy="7160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42" y="1839768"/>
            <a:ext cx="381884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23758"/>
            <a:ext cx="3820432" cy="7160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39768"/>
            <a:ext cx="3820432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4377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081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99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7842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9127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285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47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6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975032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TTUS_SEAL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143" y="65314"/>
            <a:ext cx="827314" cy="8273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8543" y="56138"/>
            <a:ext cx="778691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543" y="1200150"/>
            <a:ext cx="7786914" cy="3763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169363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400" kern="1200">
          <a:solidFill>
            <a:srgbClr val="FFFFFF"/>
          </a:solidFill>
          <a:latin typeface="Times New Roman"/>
          <a:ea typeface="+mj-ea"/>
          <a:cs typeface="Times New Roman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38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CC0000"/>
        </a:buClr>
        <a:buSzPct val="90000"/>
        <a:buFont typeface="Wingdings" charset="2"/>
        <a:buChar char="§"/>
        <a:defRPr sz="30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i="1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1828800" indent="0" algn="l" defTabSz="457200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975032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TTUS_SEAL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143" y="65314"/>
            <a:ext cx="827314" cy="8273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8543" y="56138"/>
            <a:ext cx="778691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543" y="1200150"/>
            <a:ext cx="7786914" cy="3763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936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400" kern="1200">
          <a:solidFill>
            <a:schemeClr val="bg1"/>
          </a:solidFill>
          <a:latin typeface="Times New Roman"/>
          <a:ea typeface="+mj-ea"/>
          <a:cs typeface="Times New Roman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38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CC0000"/>
        </a:buClr>
        <a:buSzPct val="90000"/>
        <a:buFont typeface="Wingdings" charset="2"/>
        <a:buChar char="§"/>
        <a:defRPr sz="30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i="1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1828800" indent="0" algn="l" defTabSz="457200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7527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91" r:id="rId2"/>
    <p:sldLayoutId id="2147483786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9144000" cy="975032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680357" y="1200150"/>
            <a:ext cx="7783286" cy="3773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 descr="TTUS_fl2Cv8rv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57" y="122419"/>
            <a:ext cx="4228826" cy="73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77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38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CC0000"/>
        </a:buClr>
        <a:buSzPct val="90000"/>
        <a:buFont typeface="Wingdings" charset="2"/>
        <a:buChar char="§"/>
        <a:defRPr sz="30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i="1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1828800" indent="0" algn="l" defTabSz="457200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9144000" cy="975032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680357" y="1200150"/>
            <a:ext cx="7783286" cy="3773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 descr="TTUS_fl2Cv8rv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57" y="122419"/>
            <a:ext cx="4228826" cy="73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699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38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CC0000"/>
        </a:buClr>
        <a:buSzPct val="90000"/>
        <a:buFont typeface="Wingdings" charset="2"/>
        <a:buChar char="§"/>
        <a:defRPr sz="30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i="1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1828800" indent="0" algn="l" defTabSz="457200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datavisualizationlab.github.io/HPCC/vizOverheatSep26/index.html" TargetMode="External"/><Relationship Id="rId2" Type="http://schemas.openxmlformats.org/officeDocument/2006/relationships/hyperlink" Target="https://idatavisualizationlab.github.io/HPCC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718486" y="2931864"/>
            <a:ext cx="5735038" cy="87317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US" sz="2000" i="1" dirty="0">
                <a:solidFill>
                  <a:srgbClr val="FFFFFF"/>
                </a:solidFill>
                <a:latin typeface="Times New Roman"/>
                <a:cs typeface="Times New Roman"/>
              </a:rPr>
              <a:t>Tommy Dang, </a:t>
            </a:r>
            <a:r>
              <a:rPr lang="en-US" sz="2000" b="1" i="1" dirty="0">
                <a:solidFill>
                  <a:srgbClr val="FFFFFF"/>
                </a:solidFill>
                <a:latin typeface="Times New Roman"/>
                <a:cs typeface="Times New Roman"/>
              </a:rPr>
              <a:t>Vinh Nguyen</a:t>
            </a:r>
            <a:r>
              <a:rPr lang="en-US" sz="2000" i="1" dirty="0">
                <a:solidFill>
                  <a:srgbClr val="FFFFFF"/>
                </a:solidFill>
                <a:latin typeface="Times New Roman"/>
                <a:cs typeface="Times New Roman"/>
              </a:rPr>
              <a:t>, </a:t>
            </a:r>
            <a:r>
              <a:rPr lang="en-US" sz="2000" i="1" dirty="0" err="1">
                <a:solidFill>
                  <a:srgbClr val="FFFFFF"/>
                </a:solidFill>
                <a:latin typeface="Times New Roman"/>
                <a:cs typeface="Times New Roman"/>
              </a:rPr>
              <a:t>Vung</a:t>
            </a:r>
            <a:r>
              <a:rPr lang="en-US" sz="2000" i="1" dirty="0">
                <a:solidFill>
                  <a:srgbClr val="FFFFFF"/>
                </a:solidFill>
                <a:latin typeface="Times New Roman"/>
                <a:cs typeface="Times New Roman"/>
              </a:rPr>
              <a:t> Pham, </a:t>
            </a:r>
          </a:p>
          <a:p>
            <a:pPr algn="l">
              <a:defRPr/>
            </a:pPr>
            <a:r>
              <a:rPr lang="en-US" sz="2000" i="1" dirty="0">
                <a:solidFill>
                  <a:srgbClr val="FFFFFF"/>
                </a:solidFill>
                <a:latin typeface="Times New Roman"/>
                <a:cs typeface="Times New Roman"/>
              </a:rPr>
              <a:t>Ghazanfar Ali, Yong Chen</a:t>
            </a:r>
            <a:r>
              <a:rPr lang="en-US" sz="200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br>
              <a:rPr lang="en-US" sz="1800" i="1" dirty="0">
                <a:solidFill>
                  <a:srgbClr val="FFFFFF"/>
                </a:solidFill>
                <a:latin typeface="Times New Roman"/>
                <a:cs typeface="Times New Roman"/>
              </a:rPr>
            </a:br>
            <a:br>
              <a:rPr lang="en-US" sz="2000" i="1" dirty="0">
                <a:solidFill>
                  <a:srgbClr val="FFFFFF"/>
                </a:solidFill>
                <a:latin typeface="Times New Roman"/>
                <a:cs typeface="Times New Roman"/>
              </a:rPr>
            </a:br>
            <a:r>
              <a:rPr lang="en-US" sz="1400" i="1" dirty="0">
                <a:solidFill>
                  <a:srgbClr val="FFFFFF"/>
                </a:solidFill>
                <a:latin typeface="Times New Roman"/>
                <a:cs typeface="Times New Roman"/>
              </a:rPr>
              <a:t>October 11, 2018</a:t>
            </a:r>
            <a:br>
              <a:rPr lang="en-US" sz="1400" i="1" dirty="0">
                <a:solidFill>
                  <a:srgbClr val="FFFFFF"/>
                </a:solidFill>
                <a:latin typeface="Times New Roman"/>
                <a:cs typeface="Times New Roman"/>
              </a:rPr>
            </a:br>
            <a:endParaRPr lang="en-US" sz="1400" i="1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718486" y="1775265"/>
            <a:ext cx="6196914" cy="1125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3600" kern="1200">
                <a:solidFill>
                  <a:schemeClr val="tx1">
                    <a:tint val="75000"/>
                  </a:schemeClr>
                </a:solidFill>
                <a:latin typeface="Times New Roman"/>
                <a:ea typeface="+mn-ea"/>
                <a:cs typeface="Times New Roman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rgbClr val="CC0000"/>
              </a:buClr>
              <a:buSzPct val="90000"/>
              <a:buFont typeface="Wingdings" charset="2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Times New Roman"/>
                <a:ea typeface="+mn-ea"/>
                <a:cs typeface="Times New Roman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Times New Roman"/>
                <a:ea typeface="+mn-ea"/>
                <a:cs typeface="Times New Roman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800" i="1" kern="1200">
                <a:solidFill>
                  <a:schemeClr val="tx1">
                    <a:tint val="75000"/>
                  </a:schemeClr>
                </a:solidFill>
                <a:latin typeface="Times New Roman"/>
                <a:ea typeface="+mn-ea"/>
                <a:cs typeface="Times New Roman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Times New Roman"/>
                <a:ea typeface="+mn-ea"/>
                <a:cs typeface="Times New Roman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HPCViz</a:t>
            </a:r>
            <a:r>
              <a:rPr lang="en-US" dirty="0"/>
              <a:t>: Visualizing and Monitoring Health Status of High Performance Computing Systems</a:t>
            </a: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2" name="Picture 1" descr="_ADL2184+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3" t="12698" r="69830" b="37743"/>
          <a:stretch/>
        </p:blipFill>
        <p:spPr>
          <a:xfrm>
            <a:off x="852713" y="1530328"/>
            <a:ext cx="1696357" cy="254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36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4BC6F-E525-4C8A-815D-334E6923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651E5-B6E3-4634-8AEA-900739DBD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propose and develop an entire new interface to enable </a:t>
            </a:r>
            <a:r>
              <a:rPr lang="en-US" b="1" dirty="0">
                <a:solidFill>
                  <a:srgbClr val="FF0000"/>
                </a:solidFill>
              </a:rPr>
              <a:t>visual monitoring </a:t>
            </a:r>
            <a:r>
              <a:rPr lang="en-US" dirty="0"/>
              <a:t>through the integration with Nagios and Redfish API</a:t>
            </a:r>
          </a:p>
        </p:txBody>
      </p:sp>
    </p:spTree>
    <p:extLst>
      <p:ext uri="{BB962C8B-B14F-4D97-AF65-F5344CB8AC3E}">
        <p14:creationId xmlns:p14="http://schemas.microsoft.com/office/powerpoint/2010/main" val="651077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A74AA-E484-420C-B8FE-2A02475D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HPCViz</a:t>
            </a:r>
            <a:r>
              <a:rPr lang="en-US" dirty="0"/>
              <a:t>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150CBA-8024-4AE9-9E58-01FC10228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2550"/>
            <a:ext cx="3072679" cy="29935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E750A-0A04-4EC5-A1DA-A230B50DB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6286" y="984070"/>
            <a:ext cx="5117714" cy="4103292"/>
          </a:xfrm>
          <a:prstGeom prst="rect">
            <a:avLst/>
          </a:prstGeom>
        </p:spPr>
      </p:pic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74AD8B4D-D1DA-405E-AFE6-7A6DEAC18EB2}"/>
              </a:ext>
            </a:extLst>
          </p:cNvPr>
          <p:cNvSpPr/>
          <p:nvPr/>
        </p:nvSpPr>
        <p:spPr>
          <a:xfrm>
            <a:off x="3072679" y="2849357"/>
            <a:ext cx="953607" cy="539931"/>
          </a:xfrm>
          <a:prstGeom prst="leftRight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226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CA276-CA01-45B6-83CA-4101503D2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BCCFD-A9CC-40F0-81A8-56B728131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Web interface 1:</a:t>
            </a:r>
          </a:p>
          <a:p>
            <a:r>
              <a:rPr lang="en-US" sz="2400" dirty="0">
                <a:hlinkClick r:id="rId2"/>
              </a:rPr>
              <a:t>https://idatavisualizationlab.github.io/HPCC/</a:t>
            </a:r>
            <a:endParaRPr lang="en-US" sz="2400" dirty="0"/>
          </a:p>
          <a:p>
            <a:endParaRPr lang="en-US" dirty="0"/>
          </a:p>
          <a:p>
            <a:r>
              <a:rPr lang="en-US" dirty="0"/>
              <a:t>Web interface 2: </a:t>
            </a:r>
            <a:r>
              <a:rPr lang="en-US" sz="2400" dirty="0">
                <a:hlinkClick r:id="rId3"/>
              </a:rPr>
              <a:t>https://idatavisualizationlab.github.io/HPCC/vizOverheatSep26/index.html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738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oubleT-48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0" t="17184" r="29964" b="22038"/>
          <a:stretch>
            <a:fillRect/>
          </a:stretch>
        </p:blipFill>
        <p:spPr bwMode="auto">
          <a:xfrm>
            <a:off x="3857511" y="2781150"/>
            <a:ext cx="1160463" cy="1339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A0E649-9E9B-4F1D-A24C-BA671D9A273F}"/>
              </a:ext>
            </a:extLst>
          </p:cNvPr>
          <p:cNvSpPr txBox="1"/>
          <p:nvPr/>
        </p:nvSpPr>
        <p:spPr>
          <a:xfrm>
            <a:off x="2201800" y="1329266"/>
            <a:ext cx="47404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Bernard MT Condensed" panose="02050806060905020404" pitchFamily="18" charset="0"/>
              </a:rPr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725585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29214" y="1200150"/>
            <a:ext cx="5136243" cy="33940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Introduction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Problem statement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Research Focus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 err="1"/>
              <a:t>HPCViz</a:t>
            </a:r>
            <a:r>
              <a:rPr lang="en-US" dirty="0"/>
              <a:t> architecture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Demo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4FA491-E006-4ED4-B4BC-815C58E779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Image result for ttu hpcc">
            <a:extLst>
              <a:ext uri="{FF2B5EF4-FFF2-40B4-BE49-F238E27FC236}">
                <a16:creationId xmlns:a16="http://schemas.microsoft.com/office/drawing/2014/main" id="{8AD96D0C-B2B8-468C-A01C-C88FB4D0D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543" y="1200150"/>
            <a:ext cx="2513390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279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Introduction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0AD4AAB-DED1-4D51-A6AE-AAE7CA8CDA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5946859"/>
              </p:ext>
            </p:extLst>
          </p:nvPr>
        </p:nvGraphicFramePr>
        <p:xfrm>
          <a:off x="677863" y="1200150"/>
          <a:ext cx="7788275" cy="3763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A07AB72-E33F-4D2C-BA68-46DA8883405E}"/>
              </a:ext>
            </a:extLst>
          </p:cNvPr>
          <p:cNvSpPr txBox="1"/>
          <p:nvPr/>
        </p:nvSpPr>
        <p:spPr>
          <a:xfrm>
            <a:off x="2818101" y="4866501"/>
            <a:ext cx="63258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https://www.marketsandmarkets.com/PressReleases/Quantum-High-Performance-Computing.asp</a:t>
            </a:r>
          </a:p>
        </p:txBody>
      </p:sp>
    </p:spTree>
    <p:extLst>
      <p:ext uri="{BB962C8B-B14F-4D97-AF65-F5344CB8AC3E}">
        <p14:creationId xmlns:p14="http://schemas.microsoft.com/office/powerpoint/2010/main" val="4232574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Introduction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0AD4AAB-DED1-4D51-A6AE-AAE7CA8CDA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7116637"/>
              </p:ext>
            </p:extLst>
          </p:nvPr>
        </p:nvGraphicFramePr>
        <p:xfrm>
          <a:off x="610131" y="1742016"/>
          <a:ext cx="2207970" cy="19579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F0FF15CC-F4F4-46AB-8712-61736C1BF31C}"/>
              </a:ext>
            </a:extLst>
          </p:cNvPr>
          <p:cNvGrpSpPr/>
          <p:nvPr/>
        </p:nvGrpSpPr>
        <p:grpSpPr>
          <a:xfrm>
            <a:off x="4572000" y="1278467"/>
            <a:ext cx="2207970" cy="1371601"/>
            <a:chOff x="4572000" y="1278467"/>
            <a:chExt cx="2207970" cy="1371601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F99EDC3C-6846-4A17-8442-6C969C03FE2E}"/>
                </a:ext>
              </a:extLst>
            </p:cNvPr>
            <p:cNvSpPr/>
            <p:nvPr/>
          </p:nvSpPr>
          <p:spPr>
            <a:xfrm>
              <a:off x="4572000" y="1278468"/>
              <a:ext cx="2207970" cy="137160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BB196A8-7352-4380-BE89-AEAF2A6D3974}"/>
                </a:ext>
              </a:extLst>
            </p:cNvPr>
            <p:cNvSpPr txBox="1"/>
            <p:nvPr/>
          </p:nvSpPr>
          <p:spPr>
            <a:xfrm>
              <a:off x="4697668" y="1671729"/>
              <a:ext cx="2082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Enhanced scalability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9C246D4-D0FB-48B7-87FC-72F43F91EF56}"/>
                </a:ext>
              </a:extLst>
            </p:cNvPr>
            <p:cNvSpPr txBox="1"/>
            <p:nvPr/>
          </p:nvSpPr>
          <p:spPr>
            <a:xfrm>
              <a:off x="4839602" y="1278467"/>
              <a:ext cx="16727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Reliable storage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D78B4D7-6D0D-4B50-9FF2-75500B62B3CC}"/>
                </a:ext>
              </a:extLst>
            </p:cNvPr>
            <p:cNvSpPr txBox="1"/>
            <p:nvPr/>
          </p:nvSpPr>
          <p:spPr>
            <a:xfrm>
              <a:off x="4697668" y="2112433"/>
              <a:ext cx="20033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Efficient computing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B9FC49-EBB5-4A95-9700-6B9E0C9AE838}"/>
              </a:ext>
            </a:extLst>
          </p:cNvPr>
          <p:cNvGrpSpPr/>
          <p:nvPr/>
        </p:nvGrpSpPr>
        <p:grpSpPr>
          <a:xfrm>
            <a:off x="4571999" y="3098801"/>
            <a:ext cx="2459972" cy="1371600"/>
            <a:chOff x="4572000" y="1278468"/>
            <a:chExt cx="2459972" cy="1371600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B0FD7D28-D7E0-45AD-9D8A-1235E9E3485F}"/>
                </a:ext>
              </a:extLst>
            </p:cNvPr>
            <p:cNvSpPr/>
            <p:nvPr/>
          </p:nvSpPr>
          <p:spPr>
            <a:xfrm>
              <a:off x="4572000" y="1278468"/>
              <a:ext cx="2207970" cy="137160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E84B5B-A750-46FD-BA31-7875E2A9F3F7}"/>
                </a:ext>
              </a:extLst>
            </p:cNvPr>
            <p:cNvSpPr txBox="1"/>
            <p:nvPr/>
          </p:nvSpPr>
          <p:spPr>
            <a:xfrm>
              <a:off x="4949669" y="1278468"/>
              <a:ext cx="20823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Handle large </a:t>
              </a:r>
            </a:p>
            <a:p>
              <a:r>
                <a:rPr lang="en-US" dirty="0"/>
                <a:t>volume of data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D812207-1203-4234-969D-E70E4E952E9B}"/>
                </a:ext>
              </a:extLst>
            </p:cNvPr>
            <p:cNvSpPr txBox="1"/>
            <p:nvPr/>
          </p:nvSpPr>
          <p:spPr>
            <a:xfrm>
              <a:off x="4697668" y="2112433"/>
              <a:ext cx="1954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Accelerate analysis</a:t>
              </a:r>
            </a:p>
          </p:txBody>
        </p:sp>
      </p:grp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2A1EBB6B-9F61-4891-B6A8-5B610FFB99A1}"/>
              </a:ext>
            </a:extLst>
          </p:cNvPr>
          <p:cNvSpPr/>
          <p:nvPr/>
        </p:nvSpPr>
        <p:spPr>
          <a:xfrm rot="20497966">
            <a:off x="2828647" y="2099804"/>
            <a:ext cx="1704688" cy="3979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4652670-F835-4C6A-956D-BF176D2CE942}"/>
              </a:ext>
            </a:extLst>
          </p:cNvPr>
          <p:cNvSpPr/>
          <p:nvPr/>
        </p:nvSpPr>
        <p:spPr>
          <a:xfrm rot="1852057">
            <a:off x="2747548" y="3162961"/>
            <a:ext cx="1906525" cy="3979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50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Introduction</a:t>
            </a:r>
          </a:p>
        </p:txBody>
      </p:sp>
      <p:pic>
        <p:nvPicPr>
          <p:cNvPr id="2050" name="Picture 2" descr="Image result for hpc data center">
            <a:extLst>
              <a:ext uri="{FF2B5EF4-FFF2-40B4-BE49-F238E27FC236}">
                <a16:creationId xmlns:a16="http://schemas.microsoft.com/office/drawing/2014/main" id="{1BDFEF44-DF7A-4020-9FB9-90620168E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143" y="1200148"/>
            <a:ext cx="2857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hpc data center">
            <a:extLst>
              <a:ext uri="{FF2B5EF4-FFF2-40B4-BE49-F238E27FC236}">
                <a16:creationId xmlns:a16="http://schemas.microsoft.com/office/drawing/2014/main" id="{98444ED8-283C-4CAE-95A0-EAB9DC82F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0480" y="1200149"/>
            <a:ext cx="2753253" cy="184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hpc data center">
            <a:extLst>
              <a:ext uri="{FF2B5EF4-FFF2-40B4-BE49-F238E27FC236}">
                <a16:creationId xmlns:a16="http://schemas.microsoft.com/office/drawing/2014/main" id="{22C82D01-9009-4174-9847-8F7B9D6A8A4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143" y="3334759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hpc data center">
            <a:extLst>
              <a:ext uri="{FF2B5EF4-FFF2-40B4-BE49-F238E27FC236}">
                <a16:creationId xmlns:a16="http://schemas.microsoft.com/office/drawing/2014/main" id="{088B6C9A-BB21-4294-B31A-AA15B9A24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0480" y="3334759"/>
            <a:ext cx="2753253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hpc data center">
            <a:extLst>
              <a:ext uri="{FF2B5EF4-FFF2-40B4-BE49-F238E27FC236}">
                <a16:creationId xmlns:a16="http://schemas.microsoft.com/office/drawing/2014/main" id="{622BFE0E-3F87-4350-8176-AB0BD1B39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779" y="1200149"/>
            <a:ext cx="2619375" cy="184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hpc data center dell">
            <a:extLst>
              <a:ext uri="{FF2B5EF4-FFF2-40B4-BE49-F238E27FC236}">
                <a16:creationId xmlns:a16="http://schemas.microsoft.com/office/drawing/2014/main" id="{1CAAE3AD-3BDE-4067-86EE-E4442D5A1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780" y="3334759"/>
            <a:ext cx="2511954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D991A7-2B24-4AC2-A96D-1178FF5B7385}"/>
              </a:ext>
            </a:extLst>
          </p:cNvPr>
          <p:cNvSpPr txBox="1"/>
          <p:nvPr/>
        </p:nvSpPr>
        <p:spPr>
          <a:xfrm>
            <a:off x="399144" y="4565627"/>
            <a:ext cx="2857499" cy="369332"/>
          </a:xfrm>
          <a:prstGeom prst="rect">
            <a:avLst/>
          </a:prstGeom>
          <a:solidFill>
            <a:schemeClr val="tx1">
              <a:lumMod val="95000"/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Intel.com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962E2A-E9B0-49DC-A2A6-4E5E7D9CE49E}"/>
              </a:ext>
            </a:extLst>
          </p:cNvPr>
          <p:cNvSpPr txBox="1"/>
          <p:nvPr/>
        </p:nvSpPr>
        <p:spPr>
          <a:xfrm>
            <a:off x="3438179" y="2671800"/>
            <a:ext cx="2725554" cy="369332"/>
          </a:xfrm>
          <a:prstGeom prst="rect">
            <a:avLst/>
          </a:prstGeom>
          <a:solidFill>
            <a:schemeClr val="tx1">
              <a:lumMod val="95000"/>
              <a:alpha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Hewlett Packard Enterprise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AA379D-F4FA-4147-BF51-7E4D1A7BB6F6}"/>
              </a:ext>
            </a:extLst>
          </p:cNvPr>
          <p:cNvSpPr txBox="1"/>
          <p:nvPr/>
        </p:nvSpPr>
        <p:spPr>
          <a:xfrm>
            <a:off x="417924" y="2671800"/>
            <a:ext cx="2838719" cy="369332"/>
          </a:xfrm>
          <a:prstGeom prst="rect">
            <a:avLst/>
          </a:prstGeom>
          <a:solidFill>
            <a:schemeClr val="tx1">
              <a:lumMod val="95000"/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HPCC – Texas Tech Uni.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732E94-F409-4CE1-A0F0-1EF1BF2B7D45}"/>
              </a:ext>
            </a:extLst>
          </p:cNvPr>
          <p:cNvSpPr txBox="1"/>
          <p:nvPr/>
        </p:nvSpPr>
        <p:spPr>
          <a:xfrm>
            <a:off x="3410480" y="4565627"/>
            <a:ext cx="2753253" cy="369332"/>
          </a:xfrm>
          <a:prstGeom prst="rect">
            <a:avLst/>
          </a:prstGeom>
          <a:solidFill>
            <a:schemeClr val="tx1">
              <a:lumMod val="95000"/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HPC -  Southern California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F966886-23AE-4200-A5E2-90CFE6D23BE8}"/>
              </a:ext>
            </a:extLst>
          </p:cNvPr>
          <p:cNvSpPr txBox="1"/>
          <p:nvPr/>
        </p:nvSpPr>
        <p:spPr>
          <a:xfrm>
            <a:off x="6445781" y="4565627"/>
            <a:ext cx="2511954" cy="369332"/>
          </a:xfrm>
          <a:prstGeom prst="rect">
            <a:avLst/>
          </a:prstGeom>
          <a:solidFill>
            <a:schemeClr val="tx1">
              <a:lumMod val="95000"/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Dell EMC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FF6188-9DFE-44D5-86FE-70561692980D}"/>
              </a:ext>
            </a:extLst>
          </p:cNvPr>
          <p:cNvSpPr txBox="1"/>
          <p:nvPr/>
        </p:nvSpPr>
        <p:spPr>
          <a:xfrm>
            <a:off x="6445779" y="2678666"/>
            <a:ext cx="2511954" cy="369332"/>
          </a:xfrm>
          <a:prstGeom prst="rect">
            <a:avLst/>
          </a:prstGeom>
          <a:solidFill>
            <a:schemeClr val="tx1">
              <a:lumMod val="95000"/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IBM.com</a:t>
            </a:r>
          </a:p>
        </p:txBody>
      </p:sp>
    </p:spTree>
    <p:extLst>
      <p:ext uri="{BB962C8B-B14F-4D97-AF65-F5344CB8AC3E}">
        <p14:creationId xmlns:p14="http://schemas.microsoft.com/office/powerpoint/2010/main" val="2163920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732080-8FA1-42F2-827D-21D0174C9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42" y="966859"/>
            <a:ext cx="8955313" cy="3763988"/>
          </a:xfrm>
        </p:spPr>
        <p:txBody>
          <a:bodyPr>
            <a:normAutofit/>
          </a:bodyPr>
          <a:lstStyle/>
          <a:p>
            <a:r>
              <a:rPr lang="en-US" sz="3200" dirty="0"/>
              <a:t>Meeting of monitoring experts from nine large supercomputing centers reported some challenges: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/>
              <a:t>hierarchical data management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/>
              <a:t>better power monitoring and control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/>
              <a:t>standard interfaces for monitoring</a:t>
            </a:r>
          </a:p>
          <a:p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A22D61-A92C-41B9-89D1-466EF5E1D0E9}"/>
              </a:ext>
            </a:extLst>
          </p:cNvPr>
          <p:cNvSpPr txBox="1"/>
          <p:nvPr/>
        </p:nvSpPr>
        <p:spPr>
          <a:xfrm>
            <a:off x="94343" y="4553485"/>
            <a:ext cx="8955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err="1"/>
              <a:t>Allcock</a:t>
            </a:r>
            <a:r>
              <a:rPr lang="en-US" sz="1200" i="1" dirty="0"/>
              <a:t>, William, et al. "Challenges of HPC monitoring." High Performance Computing, Networking, Storage and Analysis (SC), 2011 International Conference for. IEEE, 2011.</a:t>
            </a:r>
          </a:p>
        </p:txBody>
      </p:sp>
    </p:spTree>
    <p:extLst>
      <p:ext uri="{BB962C8B-B14F-4D97-AF65-F5344CB8AC3E}">
        <p14:creationId xmlns:p14="http://schemas.microsoft.com/office/powerpoint/2010/main" val="1159446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A633-D115-4AF1-A07F-6D06BD9D3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approach and problem statement</a:t>
            </a:r>
          </a:p>
        </p:txBody>
      </p:sp>
      <p:pic>
        <p:nvPicPr>
          <p:cNvPr id="3074" name="Picture 2" descr="Image result for Intelligent Platform Management Interface">
            <a:extLst>
              <a:ext uri="{FF2B5EF4-FFF2-40B4-BE49-F238E27FC236}">
                <a16:creationId xmlns:a16="http://schemas.microsoft.com/office/drawing/2014/main" id="{738D7430-438A-46FA-9C33-345505A4810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8" y="1259418"/>
            <a:ext cx="4722338" cy="309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Intelligent Platform Management Interface vulnerability">
            <a:extLst>
              <a:ext uri="{FF2B5EF4-FFF2-40B4-BE49-F238E27FC236}">
                <a16:creationId xmlns:a16="http://schemas.microsoft.com/office/drawing/2014/main" id="{0E345A92-99B4-4DCA-92A6-C822EBCDA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8935" y="1259418"/>
            <a:ext cx="3901017" cy="30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Curved Up 4">
            <a:extLst>
              <a:ext uri="{FF2B5EF4-FFF2-40B4-BE49-F238E27FC236}">
                <a16:creationId xmlns:a16="http://schemas.microsoft.com/office/drawing/2014/main" id="{9E805DD4-6200-4036-A7E0-DD60827B47A8}"/>
              </a:ext>
            </a:extLst>
          </p:cNvPr>
          <p:cNvSpPr/>
          <p:nvPr/>
        </p:nvSpPr>
        <p:spPr>
          <a:xfrm>
            <a:off x="838201" y="3953932"/>
            <a:ext cx="6654800" cy="983147"/>
          </a:xfrm>
          <a:prstGeom prst="curvedUp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404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A633-D115-4AF1-A07F-6D06BD9D3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approach and problem statement</a:t>
            </a:r>
          </a:p>
        </p:txBody>
      </p:sp>
      <p:pic>
        <p:nvPicPr>
          <p:cNvPr id="4100" name="Picture 4" descr="connectivityengine_octagon">
            <a:extLst>
              <a:ext uri="{FF2B5EF4-FFF2-40B4-BE49-F238E27FC236}">
                <a16:creationId xmlns:a16="http://schemas.microsoft.com/office/drawing/2014/main" id="{2D42F5F1-0DEF-4716-A3A0-13A1F3C68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5069" y="961337"/>
            <a:ext cx="5408931" cy="418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Distributed Management Task Force Redfish">
            <a:extLst>
              <a:ext uri="{FF2B5EF4-FFF2-40B4-BE49-F238E27FC236}">
                <a16:creationId xmlns:a16="http://schemas.microsoft.com/office/drawing/2014/main" id="{9BBE01E1-B018-4037-B1D0-A9428E357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41" y="2036787"/>
            <a:ext cx="3345232" cy="1737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Curved Up 4">
            <a:extLst>
              <a:ext uri="{FF2B5EF4-FFF2-40B4-BE49-F238E27FC236}">
                <a16:creationId xmlns:a16="http://schemas.microsoft.com/office/drawing/2014/main" id="{9E805DD4-6200-4036-A7E0-DD60827B47A8}"/>
              </a:ext>
            </a:extLst>
          </p:cNvPr>
          <p:cNvSpPr/>
          <p:nvPr/>
        </p:nvSpPr>
        <p:spPr>
          <a:xfrm>
            <a:off x="1176868" y="3793619"/>
            <a:ext cx="5596466" cy="983147"/>
          </a:xfrm>
          <a:prstGeom prst="curvedUp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5AD8F5-67E5-43D1-B26E-800CFD46FC55}"/>
              </a:ext>
            </a:extLst>
          </p:cNvPr>
          <p:cNvSpPr txBox="1"/>
          <p:nvPr/>
        </p:nvSpPr>
        <p:spPr>
          <a:xfrm>
            <a:off x="27582" y="4879067"/>
            <a:ext cx="35501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https://datacenterfrontier.com/redfish-specifications/</a:t>
            </a:r>
          </a:p>
        </p:txBody>
      </p:sp>
    </p:spTree>
    <p:extLst>
      <p:ext uri="{BB962C8B-B14F-4D97-AF65-F5344CB8AC3E}">
        <p14:creationId xmlns:p14="http://schemas.microsoft.com/office/powerpoint/2010/main" val="1092035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A633-D115-4AF1-A07F-6D06BD9D3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approach and problem statement</a:t>
            </a:r>
          </a:p>
        </p:txBody>
      </p:sp>
      <p:sp>
        <p:nvSpPr>
          <p:cNvPr id="3" name="AutoShape 2" descr="https://www.overleaf.com/project/5b9db7227e54bb77fe79aa74/file/5ba044d2a67f96296764d663?format=png">
            <a:extLst>
              <a:ext uri="{FF2B5EF4-FFF2-40B4-BE49-F238E27FC236}">
                <a16:creationId xmlns:a16="http://schemas.microsoft.com/office/drawing/2014/main" id="{289437D8-7BA4-4DA7-B14E-CDFA2D081A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599" y="2419349"/>
            <a:ext cx="2582333" cy="258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53B1EA-D850-4CD5-890D-1E6180ACA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1002693"/>
            <a:ext cx="4868334" cy="41408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61821D-C96D-4242-B472-311153EC9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3734" y="1002692"/>
            <a:ext cx="4250266" cy="41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7990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7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TTUS_PPT_9-16wide_WHITE.thmx</Template>
  <TotalTime>222</TotalTime>
  <Words>223</Words>
  <Application>Microsoft Office PowerPoint</Application>
  <PresentationFormat>On-screen Show (16:9)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Bernard MT Condensed</vt:lpstr>
      <vt:lpstr>Calibri</vt:lpstr>
      <vt:lpstr>Times New Roman</vt:lpstr>
      <vt:lpstr>Wingdings</vt:lpstr>
      <vt:lpstr>1_Custom Design</vt:lpstr>
      <vt:lpstr>4_Custom Design</vt:lpstr>
      <vt:lpstr>5_Custom Design</vt:lpstr>
      <vt:lpstr>6_Custom Design</vt:lpstr>
      <vt:lpstr>7_Custom Design</vt:lpstr>
      <vt:lpstr>PowerPoint Presentation</vt:lpstr>
      <vt:lpstr>AGENDA</vt:lpstr>
      <vt:lpstr>Introduction</vt:lpstr>
      <vt:lpstr>Introduction</vt:lpstr>
      <vt:lpstr>Introduction</vt:lpstr>
      <vt:lpstr>Introduction</vt:lpstr>
      <vt:lpstr>Existing approach and problem statement</vt:lpstr>
      <vt:lpstr>Existing approach and problem statement</vt:lpstr>
      <vt:lpstr>Existing approach and problem statement</vt:lpstr>
      <vt:lpstr>Research Focus</vt:lpstr>
      <vt:lpstr>HPCViz architecture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Husmann, Kaitlyn</dc:creator>
  <cp:lastModifiedBy>Nguyen, Vinh</cp:lastModifiedBy>
  <cp:revision>31</cp:revision>
  <dcterms:created xsi:type="dcterms:W3CDTF">2013-08-02T17:45:05Z</dcterms:created>
  <dcterms:modified xsi:type="dcterms:W3CDTF">2018-10-11T06:21:13Z</dcterms:modified>
</cp:coreProperties>
</file>

<file path=docProps/thumbnail.jpeg>
</file>